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7" r:id="rId1"/>
  </p:sldMasterIdLst>
  <p:sldIdLst>
    <p:sldId id="275" r:id="rId2"/>
    <p:sldId id="276" r:id="rId3"/>
    <p:sldId id="285" r:id="rId4"/>
    <p:sldId id="277" r:id="rId5"/>
    <p:sldId id="296" r:id="rId6"/>
    <p:sldId id="298" r:id="rId7"/>
    <p:sldId id="297" r:id="rId8"/>
    <p:sldId id="278" r:id="rId9"/>
    <p:sldId id="279" r:id="rId10"/>
    <p:sldId id="280" r:id="rId11"/>
    <p:sldId id="295" r:id="rId12"/>
    <p:sldId id="281" r:id="rId13"/>
    <p:sldId id="282" r:id="rId14"/>
    <p:sldId id="300" r:id="rId15"/>
    <p:sldId id="301" r:id="rId16"/>
    <p:sldId id="291" r:id="rId17"/>
    <p:sldId id="283" r:id="rId18"/>
    <p:sldId id="288" r:id="rId19"/>
    <p:sldId id="289" r:id="rId20"/>
    <p:sldId id="290" r:id="rId21"/>
    <p:sldId id="284" r:id="rId22"/>
    <p:sldId id="302" r:id="rId23"/>
    <p:sldId id="305" r:id="rId24"/>
    <p:sldId id="304" r:id="rId25"/>
    <p:sldId id="306" r:id="rId26"/>
    <p:sldId id="311" r:id="rId27"/>
    <p:sldId id="307" r:id="rId28"/>
    <p:sldId id="309" r:id="rId29"/>
    <p:sldId id="310" r:id="rId30"/>
    <p:sldId id="286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99FF"/>
    <a:srgbClr val="E7C973"/>
    <a:srgbClr val="FFFF99"/>
    <a:srgbClr val="E8CB7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44" d="100"/>
          <a:sy n="44" d="100"/>
        </p:scale>
        <p:origin x="-2100" y="-5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5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7" y="2404535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7" y="4050835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741B-731A-4CE8-840E-06CCA63464A9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E4BDA-560D-41FA-BCD3-DA96174FE8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4633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5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741B-731A-4CE8-840E-06CCA63464A9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E4BDA-560D-41FA-BCD3-DA96174FE8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33414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4" y="609600"/>
            <a:ext cx="607218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741B-731A-4CE8-840E-06CCA63464A9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E4BDA-560D-41FA-BCD3-DA96174FE89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3" y="79037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701" y="2886557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158309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741B-731A-4CE8-840E-06CCA63464A9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E4BDA-560D-41FA-BCD3-DA96174FE8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429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4" y="609600"/>
            <a:ext cx="607218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8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741B-731A-4CE8-840E-06CCA63464A9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E4BDA-560D-41FA-BCD3-DA96174FE89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3" y="79037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701" y="2886557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332692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9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8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741B-731A-4CE8-840E-06CCA63464A9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E4BDA-560D-41FA-BCD3-DA96174FE8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4396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741B-731A-4CE8-840E-06CCA63464A9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E4BDA-560D-41FA-BCD3-DA96174FE8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2469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3" y="609601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1"/>
            <a:ext cx="5195027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741B-731A-4CE8-840E-06CCA63464A9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E4BDA-560D-41FA-BCD3-DA96174FE8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3141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741B-731A-4CE8-840E-06CCA63464A9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E4BDA-560D-41FA-BCD3-DA96174FE8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5284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700869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741B-731A-4CE8-840E-06CCA63464A9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E4BDA-560D-41FA-BCD3-DA96174FE8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93795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1"/>
            <a:ext cx="6347715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5" y="2160590"/>
            <a:ext cx="3088111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741B-731A-4CE8-840E-06CCA63464A9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E4BDA-560D-41FA-BCD3-DA96174FE8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8105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1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4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7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4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7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741B-731A-4CE8-840E-06CCA63464A9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E4BDA-560D-41FA-BCD3-DA96174FE8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73500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1"/>
            <a:ext cx="6347715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741B-731A-4CE8-840E-06CCA63464A9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E4BDA-560D-41FA-BCD3-DA96174FE8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68721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741B-731A-4CE8-840E-06CCA63464A9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E4BDA-560D-41FA-BCD3-DA96174FE8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0506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5"/>
            <a:ext cx="279018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6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741B-731A-4CE8-840E-06CCA63464A9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E4BDA-560D-41FA-BCD3-DA96174FE8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02313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1"/>
            <a:ext cx="634771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5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9"/>
            <a:ext cx="6347715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741B-731A-4CE8-840E-06CCA63464A9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E4BDA-560D-41FA-BCD3-DA96174FE8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14467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6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609601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5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9" y="6041364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B741B-731A-4CE8-840E-06CCA63464A9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041364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7" y="6041364"/>
            <a:ext cx="5126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F8E4BDA-560D-41FA-BCD3-DA96174FE8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68542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599" y="285728"/>
            <a:ext cx="7319987" cy="1644673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 экологического проекта «СИР»                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Пользователь\Рабочий стол\грант СИР\IMG-11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785926"/>
            <a:ext cx="3360734" cy="3360734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286248" y="1785926"/>
            <a:ext cx="4000528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Краткосрочный проект реализовался в летний период на базе детской площадки МБДОУ «Детский сад «Сардаана»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с.Бютяй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Юрдя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Намского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улуса РС(Я) при поддержке гранта от СКПК КС «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Алмазкредитсервис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Участниками являются дети микрорайона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с.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Бютяй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Юрдя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ул. Н. Кириллина и их родители,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педагоги–организаторы Замятина А.Е.,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Заровняева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У.А., Лукина Н.Н.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643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214290"/>
            <a:ext cx="8534401" cy="1716111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Раскрашивание листовок </a:t>
            </a:r>
            <a:br>
              <a:rPr lang="ru-RU" sz="22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«Чистый двор» для составления газеты</a:t>
            </a:r>
            <a:r>
              <a:rPr lang="ru-RU" dirty="0" smtClean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78414" y="1328138"/>
            <a:ext cx="3441677" cy="45889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005" y="1930401"/>
            <a:ext cx="4512501" cy="3384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0034" y="500043"/>
            <a:ext cx="6357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Трудовой десант  «Мусор делим на три». </a:t>
            </a: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980728"/>
            <a:ext cx="4032448" cy="30243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3" y="980728"/>
            <a:ext cx="4032448" cy="3024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25850" r="1164" b="22700"/>
          <a:stretch/>
        </p:blipFill>
        <p:spPr>
          <a:xfrm>
            <a:off x="2441481" y="3985153"/>
            <a:ext cx="3918454" cy="271062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9512" y="5301208"/>
            <a:ext cx="22263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i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Установка </a:t>
            </a:r>
            <a:r>
              <a:rPr lang="ru-RU" i="1" dirty="0" err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контейера</a:t>
            </a:r>
            <a:r>
              <a:rPr lang="ru-RU" i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«Дели на три» на территории Эко-тропы</a:t>
            </a:r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00034" y="1571612"/>
          <a:ext cx="7858180" cy="3300878"/>
        </p:xfrm>
        <a:graphic>
          <a:graphicData uri="http://schemas.openxmlformats.org/drawingml/2006/table">
            <a:tbl>
              <a:tblPr/>
              <a:tblGrid>
                <a:gridCol w="3593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793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7194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5532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6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Этапы акции</a:t>
                      </a:r>
                      <a:endParaRPr lang="ru-RU" sz="16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Совместная деятельность педагога с детьми</a:t>
                      </a:r>
                      <a:endParaRPr lang="ru-RU" sz="16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3056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ru-RU" sz="16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Экологическая тревога</a:t>
                      </a:r>
                      <a:endParaRPr lang="ru-RU" sz="16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«Жалобная книга природы». Встреча с сотрудницей ботанического сада г. Якутска, с кандидатом биологических. наук С.М. </a:t>
                      </a:r>
                      <a:r>
                        <a:rPr lang="ru-RU" sz="1600" dirty="0" err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Сабарайкиной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 </a:t>
                      </a:r>
                      <a:endParaRPr lang="ru-RU" sz="16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2911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2.</a:t>
                      </a:r>
                      <a:endParaRPr lang="ru-RU" sz="16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Экологические знаки</a:t>
                      </a:r>
                      <a:endParaRPr lang="ru-RU" sz="16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Конкурс рисунков-знаков «Правила поведения в лесу» и «Мой эко – знак»</a:t>
                      </a:r>
                      <a:endParaRPr lang="ru-RU" sz="16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677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3.</a:t>
                      </a:r>
                      <a:endParaRPr lang="ru-RU" sz="16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Экологическая тропа</a:t>
                      </a:r>
                      <a:endParaRPr lang="ru-RU" sz="16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Исследование и подкормка мальков. </a:t>
                      </a:r>
                      <a:r>
                        <a:rPr lang="ru-RU" sz="1600" dirty="0" err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Квест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по территории детской площадки, </a:t>
                      </a:r>
                      <a:r>
                        <a:rPr lang="ru-RU" sz="1600" dirty="0" err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/и по решению проблемных ситуаций</a:t>
                      </a:r>
                      <a:endParaRPr lang="ru-RU" sz="16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2911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4.</a:t>
                      </a:r>
                      <a:endParaRPr lang="ru-RU" sz="16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Экологическая газета</a:t>
                      </a:r>
                      <a:endParaRPr lang="ru-RU" sz="16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Стенгазета «Береги родную природу - не оставляй после себя мусор!»</a:t>
                      </a:r>
                      <a:endParaRPr lang="ru-RU" sz="16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571473" y="571480"/>
            <a:ext cx="621510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АКЦИЯ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«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Зеленые наши друзья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( 31 июля по 11 августа  2023 г.)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 формирование представлений о значении деревьев в очистке воздуха от вредных примесей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596" y="357166"/>
            <a:ext cx="7429552" cy="966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«Жалобная книга природы».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Встреча с сотрудницей ботанического сада г. Якутска, с кандидатом биологических. наук С.М. </a:t>
            </a:r>
            <a:r>
              <a:rPr lang="ru-RU" dirty="0" err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Сабарайкиной</a:t>
            </a:r>
            <a:r>
              <a:rPr lang="ru-RU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 </a:t>
            </a:r>
            <a:endParaRPr lang="ru-RU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020" y="1323969"/>
            <a:ext cx="3643729" cy="27327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1323969"/>
            <a:ext cx="3643729" cy="27327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020" y="4056766"/>
            <a:ext cx="3643729" cy="27327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4046740"/>
            <a:ext cx="3670464" cy="2752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Пользователь\Рабочий стол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 flipV="1">
            <a:off x="4143372" y="2857496"/>
            <a:ext cx="5000628" cy="3762191"/>
          </a:xfrm>
          <a:prstGeom prst="rect">
            <a:avLst/>
          </a:prstGeom>
          <a:noFill/>
        </p:spPr>
      </p:pic>
      <p:pic>
        <p:nvPicPr>
          <p:cNvPr id="1026" name="Picture 2" descr="C:\Users\Пользователь\Рабочий стол\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13620"/>
            <a:ext cx="5143536" cy="38697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Рабочий стол\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4881554" cy="3672607"/>
          </a:xfrm>
          <a:prstGeom prst="rect">
            <a:avLst/>
          </a:prstGeom>
          <a:noFill/>
        </p:spPr>
      </p:pic>
      <p:pic>
        <p:nvPicPr>
          <p:cNvPr id="2051" name="Picture 3" descr="C:\Users\Пользователь\Рабочий стол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2643182"/>
            <a:ext cx="5238744" cy="39413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14290"/>
            <a:ext cx="7358114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Стенгазета «Береги родную природу - не оставляй после себя мусор!»</a:t>
            </a:r>
            <a:endParaRPr lang="ru-RU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591" r="23177" b="-286"/>
          <a:stretch/>
        </p:blipFill>
        <p:spPr>
          <a:xfrm>
            <a:off x="357158" y="836712"/>
            <a:ext cx="3874901" cy="29523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836712"/>
            <a:ext cx="3936438" cy="29523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000" r="1000" b="18500"/>
          <a:stretch/>
        </p:blipFill>
        <p:spPr>
          <a:xfrm>
            <a:off x="2771800" y="3501008"/>
            <a:ext cx="3256045" cy="32231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00034" y="1857366"/>
          <a:ext cx="7119966" cy="3523902"/>
        </p:xfrm>
        <a:graphic>
          <a:graphicData uri="http://schemas.openxmlformats.org/drawingml/2006/table">
            <a:tbl>
              <a:tblPr/>
              <a:tblGrid>
                <a:gridCol w="3571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773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28538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5718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№ </a:t>
                      </a:r>
                      <a:endParaRPr lang="ru-RU" sz="16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Этапы акции</a:t>
                      </a:r>
                      <a:endParaRPr lang="ru-RU" sz="16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Совместная деятельность педагога с детьми</a:t>
                      </a:r>
                      <a:endParaRPr lang="ru-RU" sz="16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1851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ru-RU" sz="16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Экологическая тревога</a:t>
                      </a:r>
                      <a:endParaRPr lang="ru-RU" sz="16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Геокешинг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 – приключенческая </a:t>
                      </a:r>
                      <a:r>
                        <a:rPr lang="ru-RU" sz="1600" dirty="0" err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игра,поиск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тайников,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адаптированная  версия 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для </a:t>
                      </a:r>
                      <a:r>
                        <a:rPr lang="ru-RU" sz="1600" dirty="0" err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детей,с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использованием ИКТ, планшета или карт и схем.</a:t>
                      </a:r>
                      <a:endParaRPr lang="ru-RU" sz="16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168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2.</a:t>
                      </a:r>
                      <a:endParaRPr lang="ru-RU" sz="16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Экологические знаки</a:t>
                      </a:r>
                      <a:endParaRPr lang="ru-RU" sz="16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«Не оставляй мусор!», «Мы – против мусора».</a:t>
                      </a:r>
                      <a:endParaRPr lang="ru-RU" sz="16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2017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3.</a:t>
                      </a:r>
                      <a:endParaRPr lang="ru-RU" sz="16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Экологическая тропа</a:t>
                      </a:r>
                      <a:endParaRPr lang="ru-RU" sz="16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Выпуск мальков в водоём наслега. Экологический </a:t>
                      </a:r>
                      <a:r>
                        <a:rPr lang="ru-RU" sz="1600" dirty="0" err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сторисек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«мешок историй»-чтение вслух библиотекарем </a:t>
                      </a:r>
                      <a:r>
                        <a:rPr lang="ru-RU" sz="1600" dirty="0" err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КолесовойВ.С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6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8168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4.</a:t>
                      </a:r>
                      <a:endParaRPr lang="ru-RU" sz="16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Экологическая газета</a:t>
                      </a:r>
                      <a:endParaRPr lang="ru-RU" sz="16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Рисование «Какую пользу я принёс планете?»</a:t>
                      </a:r>
                      <a:endParaRPr lang="ru-RU" sz="16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642910" y="285728"/>
            <a:ext cx="642942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АКЦИЯ «Чистая планета» 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 обучение детей основам поддержания чистоты в различных местах: дома, на детской площадке, на природе.(14 августа  по 29  августа 2023 г.)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5" y="357166"/>
            <a:ext cx="5505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Выпуск мальков в водоём наслега.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3829593"/>
            <a:ext cx="3820435" cy="28653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3829593"/>
            <a:ext cx="3820435" cy="28653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836712"/>
            <a:ext cx="3820435" cy="28653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7" y="836712"/>
            <a:ext cx="3820435" cy="28653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285728"/>
            <a:ext cx="7858180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 err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Геокешинг</a:t>
            </a:r>
            <a:r>
              <a:rPr lang="ru-RU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 – приключенческая игра  поиск тайников, адаптированная  версия для детей с использованием ИКТ, планшета или карт и схем.</a:t>
            </a:r>
            <a:endParaRPr lang="ru-RU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00" r="17713"/>
          <a:stretch/>
        </p:blipFill>
        <p:spPr>
          <a:xfrm>
            <a:off x="428597" y="985783"/>
            <a:ext cx="3783364" cy="26690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7686" y="1008039"/>
            <a:ext cx="3558770" cy="26690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5" y="3861048"/>
            <a:ext cx="3783366" cy="28375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7731" y="3861047"/>
            <a:ext cx="3783366" cy="2837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116632"/>
            <a:ext cx="4719855" cy="6669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74560"/>
            <a:ext cx="6215090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Стенгазета     «Какую пользу я принёс планете?»</a:t>
            </a:r>
            <a:endParaRPr lang="ru-RU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921" b="11709"/>
          <a:stretch/>
        </p:blipFill>
        <p:spPr>
          <a:xfrm rot="16200000">
            <a:off x="5057344" y="3192634"/>
            <a:ext cx="2784249" cy="40445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63" r="20864" b="-750"/>
          <a:stretch/>
        </p:blipFill>
        <p:spPr>
          <a:xfrm>
            <a:off x="251520" y="817301"/>
            <a:ext cx="4076822" cy="28623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4" y="817301"/>
            <a:ext cx="3816424" cy="28623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88" r="20864"/>
          <a:stretch/>
        </p:blipFill>
        <p:spPr>
          <a:xfrm>
            <a:off x="251520" y="3833664"/>
            <a:ext cx="4076822" cy="27733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8383" y="990445"/>
            <a:ext cx="3698604" cy="2783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4" y="990445"/>
            <a:ext cx="3698604" cy="2783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8383" y="3813682"/>
            <a:ext cx="3698604" cy="27739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5" y="3813682"/>
            <a:ext cx="3686316" cy="277395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8383" y="387383"/>
            <a:ext cx="6215090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Итоговое развлечение «Мы защитники природы»</a:t>
            </a:r>
            <a:endParaRPr lang="ru-RU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7224" y="1071546"/>
            <a:ext cx="7134013" cy="536834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8383" y="387383"/>
            <a:ext cx="6215090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Итоговое развлечение «Мы защитники природы»</a:t>
            </a:r>
            <a:endParaRPr lang="ru-RU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4933687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C:\Users\Пользователь\Downloads\1699998309728.jpg"/>
          <p:cNvPicPr>
            <a:picLocks noChangeAspect="1" noChangeArrowheads="1"/>
          </p:cNvPicPr>
          <p:nvPr/>
        </p:nvPicPr>
        <p:blipFill>
          <a:blip r:embed="rId3" cstate="print"/>
          <a:srcRect l="9518" t="13334" r="8212" b="21667"/>
          <a:stretch>
            <a:fillRect/>
          </a:stretch>
        </p:blipFill>
        <p:spPr bwMode="auto">
          <a:xfrm>
            <a:off x="4786314" y="2928934"/>
            <a:ext cx="3643338" cy="3823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ownloads\16999983098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642917"/>
            <a:ext cx="7143800" cy="53578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C:\Users\Пользователь\Рабочий стол\конкурс юные якутяне\Новая папка\Picsart_23-08-17_13-53-48-8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214290"/>
            <a:ext cx="6786610" cy="65209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:\Users\Пользователь\Рабочий стол\конкурс юные якутяне\Новая папка\WhatsApp Image 2023-08-17 at 12.20.06 (1).jpeg"/>
          <p:cNvPicPr>
            <a:picLocks noChangeAspect="1" noChangeArrowheads="1"/>
          </p:cNvPicPr>
          <p:nvPr/>
        </p:nvPicPr>
        <p:blipFill>
          <a:blip r:embed="rId2" cstate="print"/>
          <a:srcRect l="19898" r="5100"/>
          <a:stretch>
            <a:fillRect/>
          </a:stretch>
        </p:blipFill>
        <p:spPr bwMode="auto">
          <a:xfrm>
            <a:off x="500034" y="428603"/>
            <a:ext cx="6072230" cy="60720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3714752"/>
            <a:ext cx="2786082" cy="84124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пруд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5602" name="Picture 2" descr="C:\Users\Пользователь\Рабочий стол\конкурс юные якутяне\Новая папка\WhatsApp Image 2023-08-17 at 12.19.59.jpeg"/>
          <p:cNvPicPr>
            <a:picLocks noChangeAspect="1" noChangeArrowheads="1"/>
          </p:cNvPicPr>
          <p:nvPr/>
        </p:nvPicPr>
        <p:blipFill>
          <a:blip r:embed="rId2" cstate="print"/>
          <a:srcRect t="9524" r="2381" b="11111"/>
          <a:stretch>
            <a:fillRect/>
          </a:stretch>
        </p:blipFill>
        <p:spPr bwMode="auto">
          <a:xfrm>
            <a:off x="214282" y="4714884"/>
            <a:ext cx="3163275" cy="1928826"/>
          </a:xfrm>
          <a:prstGeom prst="rect">
            <a:avLst/>
          </a:prstGeom>
          <a:noFill/>
        </p:spPr>
      </p:pic>
      <p:pic>
        <p:nvPicPr>
          <p:cNvPr id="25603" name="Picture 3" descr="C:\Users\Пользователь\Рабочий стол\конкурс юные якутяне\Новая папка\WhatsApp Image 2023-08-17 at 12.20.00 (1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2571744"/>
            <a:ext cx="5429288" cy="4071966"/>
          </a:xfrm>
          <a:prstGeom prst="rect">
            <a:avLst/>
          </a:prstGeom>
          <a:noFill/>
        </p:spPr>
      </p:pic>
      <p:pic>
        <p:nvPicPr>
          <p:cNvPr id="25604" name="Picture 4" descr="C:\Users\Пользователь\Рабочий стол\конкурс юные якутяне\Новая папка\WhatsApp Image 2023-08-17 at 12.20.00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4500594" cy="3375446"/>
          </a:xfrm>
          <a:prstGeom prst="rect">
            <a:avLst/>
          </a:prstGeom>
          <a:noFill/>
        </p:spPr>
      </p:pic>
      <p:pic>
        <p:nvPicPr>
          <p:cNvPr id="25605" name="Picture 5" descr="C:\Users\Пользователь\Рабочий стол\конкурс юные якутяне\Новая папка\WhatsApp Image 2023-08-17 at 12.20.01.jpeg"/>
          <p:cNvPicPr>
            <a:picLocks noChangeAspect="1" noChangeArrowheads="1"/>
          </p:cNvPicPr>
          <p:nvPr/>
        </p:nvPicPr>
        <p:blipFill>
          <a:blip r:embed="rId5"/>
          <a:srcRect l="50676" t="40540" r="4730"/>
          <a:stretch>
            <a:fillRect/>
          </a:stretch>
        </p:blipFill>
        <p:spPr bwMode="auto">
          <a:xfrm>
            <a:off x="4857752" y="214290"/>
            <a:ext cx="2143140" cy="2143174"/>
          </a:xfrm>
          <a:prstGeom prst="rect">
            <a:avLst/>
          </a:prstGeom>
          <a:noFill/>
        </p:spPr>
      </p:pic>
      <p:pic>
        <p:nvPicPr>
          <p:cNvPr id="25606" name="Picture 6" descr="C:\Users\Пользователь\Рабочий стол\конкурс юные якутяне\Новая папка\WhatsApp Image 2023-08-17 at 12.20.02.jpeg"/>
          <p:cNvPicPr>
            <a:picLocks noChangeAspect="1" noChangeArrowheads="1"/>
          </p:cNvPicPr>
          <p:nvPr/>
        </p:nvPicPr>
        <p:blipFill>
          <a:blip r:embed="rId6" cstate="print"/>
          <a:srcRect l="53906" r="-781" b="25000"/>
          <a:stretch>
            <a:fillRect/>
          </a:stretch>
        </p:blipFill>
        <p:spPr bwMode="auto">
          <a:xfrm>
            <a:off x="7072330" y="214290"/>
            <a:ext cx="1785950" cy="2143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1" descr="C:\Users\Пользователь\Рабочий стол\конкурс юные якутяне\Новая папка\WhatsApp Image 2023-08-17 at 12.19.55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500041"/>
            <a:ext cx="7072362" cy="53042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Picture 4" descr="C:\Users\Пользователь\Рабочий стол\конкурс юные якутяне\Новая папка\WhatsApp Image 2023-08-17 at 12.20.05.jpeg"/>
          <p:cNvPicPr>
            <a:picLocks noChangeAspect="1" noChangeArrowheads="1"/>
          </p:cNvPicPr>
          <p:nvPr/>
        </p:nvPicPr>
        <p:blipFill>
          <a:blip r:embed="rId2"/>
          <a:srcRect l="16667" t="6667" b="6665"/>
          <a:stretch>
            <a:fillRect/>
          </a:stretch>
        </p:blipFill>
        <p:spPr bwMode="auto">
          <a:xfrm>
            <a:off x="571472" y="428604"/>
            <a:ext cx="7572428" cy="59065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785786" y="500042"/>
            <a:ext cx="7929618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Целью проекта является: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Формирование экологической грамотности детей, бережного отношения к природе и окружающему миру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1.Научить детей вести наблюдения за объектами живой и неживой природы.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2.Развивать умение делать выводы, устанавливая причинно-следственные связи между объектами природы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3.Научить проводить простейшие опыты с природными объектами, используя правила безопасности.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4.Охватить просветительской и агитационной деятельностью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людей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разных возрастов.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5.Выпустить продукцию с экологической тематикой: плакаты,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фото, памятки, дидактические материалы, видеоролики, мультипликационный фильм.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ользователь\Рабочий стол\грант СИР\сертификат си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00042"/>
            <a:ext cx="7786742" cy="5509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00034" y="1857364"/>
          <a:ext cx="7858180" cy="3416811"/>
        </p:xfrm>
        <a:graphic>
          <a:graphicData uri="http://schemas.openxmlformats.org/drawingml/2006/table">
            <a:tbl>
              <a:tblPr/>
              <a:tblGrid>
                <a:gridCol w="3593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793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7194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8575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6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Этапы акции</a:t>
                      </a:r>
                      <a:endParaRPr lang="ru-RU" sz="16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Совместная деятельность педагога с детьми</a:t>
                      </a:r>
                      <a:endParaRPr lang="ru-RU" sz="16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335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ru-RU" sz="16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Экологическая тревога</a:t>
                      </a:r>
                      <a:endParaRPr lang="ru-RU" sz="16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Вода в </a:t>
                      </a:r>
                      <a:r>
                        <a:rPr lang="ru-RU" sz="1600" dirty="0" err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опасности.Трудовой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десант «Чистый берег». Отлов мальков рыб с водоёма наслега.</a:t>
                      </a:r>
                      <a:endParaRPr lang="ru-RU" sz="16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502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2.</a:t>
                      </a:r>
                      <a:endParaRPr lang="ru-RU" sz="16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Экологические знаки</a:t>
                      </a:r>
                      <a:endParaRPr lang="ru-RU" sz="16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Установка знаков запрета на мытье автомобилей в водоемах.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Реконструкция в эко – тропе «Экологический ай - стоппера» указателя «Нельзя ловить бабочек», «Не причиняйте вред деревьям», «Не рвите цветы».</a:t>
                      </a:r>
                      <a:endParaRPr lang="ru-RU" sz="16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502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3.</a:t>
                      </a:r>
                      <a:endParaRPr lang="ru-RU" sz="16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Экологическая тропа</a:t>
                      </a:r>
                      <a:endParaRPr lang="ru-RU" sz="16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Наблюдение и экскурсия по экологической тропе. Путешествие Капельки – эксперименты. Наблюдение за условиями жизни рыбок в водоёме экологической тропы и подкормка мальков.</a:t>
                      </a:r>
                      <a:endParaRPr lang="ru-RU" sz="16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502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4.</a:t>
                      </a:r>
                      <a:endParaRPr lang="ru-RU" sz="16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Экологическая газета</a:t>
                      </a:r>
                      <a:endParaRPr lang="ru-RU" sz="16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Стенгазета «Берегите воду! Вода = жизнь!»Создание мультипликационного фильма совместно с детьми на основе полученных знаний «Приключение Капельки».</a:t>
                      </a:r>
                      <a:endParaRPr lang="ru-RU" sz="16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285720" y="428604"/>
            <a:ext cx="885828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АКЦИЯ: «Жизнь в капле воды», «Земля – моя планета», «Лес – наш зеленый друг»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 формирование представлений о том, какое большое значение имеет чистая вода для всего живого на Земле; научить понимать, что чистая вода – это бесценный дар природы, её надо беречь(с 3 июля по 14 июля 2023 г.)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357166"/>
            <a:ext cx="5572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Трудовой десант «Чистый берег».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640" y="1196752"/>
            <a:ext cx="6300192" cy="4725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764338"/>
            <a:ext cx="3960439" cy="29703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9" y="764337"/>
            <a:ext cx="3960438" cy="29703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4234" y="3772505"/>
            <a:ext cx="3888432" cy="291632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528" y="191420"/>
            <a:ext cx="83582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Отлов мальков рыб с водоёма наслега</a:t>
            </a:r>
            <a:r>
              <a:rPr lang="ru-RU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 Разведение их на территории ЭКО - тропы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7014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285728"/>
            <a:ext cx="7786742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Установка знаков запрета на мытье автомобилей в водоемах.</a:t>
            </a:r>
            <a:r>
              <a:rPr lang="ru-RU" dirty="0" smtClean="0">
                <a:solidFill>
                  <a:srgbClr val="002060"/>
                </a:solidFill>
                <a:latin typeface="Arial"/>
                <a:ea typeface="Calibri"/>
                <a:cs typeface="Times New Roman"/>
              </a:rPr>
              <a:t> </a:t>
            </a:r>
            <a:endParaRPr lang="ru-RU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«Нельзя ловить бабочек», «Не причиняйте вред деревьям», «Не рвите цветы».</a:t>
            </a:r>
            <a:endParaRPr lang="ru-RU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267151"/>
            <a:ext cx="4464496" cy="33483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0708" y="2942691"/>
            <a:ext cx="4464496" cy="33483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56608" y="6291063"/>
            <a:ext cx="4993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«Мытье </a:t>
            </a:r>
            <a:r>
              <a:rPr lang="ru-RU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автомобилей в </a:t>
            </a:r>
            <a:r>
              <a:rPr lang="ru-RU" i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водоемах запрещается»</a:t>
            </a:r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Пользователь\Рабочий стол\грант СИР\16968881460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89899"/>
            <a:ext cx="4357582" cy="3281003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713" r="19288"/>
          <a:stretch/>
        </p:blipFill>
        <p:spPr>
          <a:xfrm>
            <a:off x="4465086" y="3212976"/>
            <a:ext cx="4593340" cy="328100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5" y="35602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«Нельзя ловить бабочек», «Не причиняйте вред деревьям»</a:t>
            </a:r>
            <a:endParaRPr lang="ru-RU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75756" y="64405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i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«Не топчите цветы»</a:t>
            </a:r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00034" y="1714488"/>
          <a:ext cx="8072494" cy="3714776"/>
        </p:xfrm>
        <a:graphic>
          <a:graphicData uri="http://schemas.openxmlformats.org/drawingml/2006/table">
            <a:tbl>
              <a:tblPr/>
              <a:tblGrid>
                <a:gridCol w="3691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278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87545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147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8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Этапы акции</a:t>
                      </a:r>
                      <a:endParaRPr lang="ru-RU" sz="18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Совместная деятельность педагога с детьми</a:t>
                      </a:r>
                      <a:endParaRPr lang="ru-RU" sz="18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4295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ru-RU" sz="18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Экологическая тревога</a:t>
                      </a:r>
                      <a:endParaRPr lang="ru-RU" sz="18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Трудовой десант «Мы за чистый двор» и «Мусор делим на три». Создание видео ролика «Умный взгляд на мусор».</a:t>
                      </a:r>
                      <a:endParaRPr lang="ru-RU" sz="18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4295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2.</a:t>
                      </a:r>
                      <a:endParaRPr lang="ru-RU" sz="18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Экологические знаки</a:t>
                      </a:r>
                      <a:endParaRPr lang="ru-RU" sz="18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Кейс-иллюстрация «Правильно ли ведет себя ребенок в природе?»</a:t>
                      </a:r>
                      <a:endParaRPr lang="ru-RU" sz="18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1443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3.</a:t>
                      </a:r>
                      <a:endParaRPr lang="ru-RU" sz="18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Экологическая тропа</a:t>
                      </a:r>
                      <a:endParaRPr lang="ru-RU" sz="18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Исследование и подкормка мальков. «Экологическая идентификация» - игровой прием «превращения» в образы животных, растений, действия от их имени.</a:t>
                      </a:r>
                      <a:endParaRPr lang="ru-RU" sz="18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295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4.</a:t>
                      </a:r>
                      <a:endParaRPr lang="ru-RU" sz="18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Экологическая газета</a:t>
                      </a:r>
                      <a:endParaRPr lang="ru-RU" sz="18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Раскрашивание листовок «Чистый двор» для составления газеты</a:t>
                      </a:r>
                      <a:endParaRPr lang="ru-RU" sz="18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24" marR="67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928662" y="357166"/>
            <a:ext cx="70009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АКЦИЯ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«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Трудовой десант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(с 17 июля по 28 июля 2023 г.)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 формирование представлений о чистоте окружающей среды для жизни на планете, навыков эстетического преобразования действительности.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3214</TotalTime>
  <Words>597</Words>
  <Application>Microsoft Office PowerPoint</Application>
  <PresentationFormat>Экран (4:3)</PresentationFormat>
  <Paragraphs>103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Аспект</vt:lpstr>
      <vt:lpstr>Отчет  экологического проекта «СИР»               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Раскрашивание листовок  «Чистый двор» для составления газеты 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пруд</vt:lpstr>
      <vt:lpstr>Слайд 28</vt:lpstr>
      <vt:lpstr>Слайд 29</vt:lpstr>
      <vt:lpstr>Слайд 30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Экскурсия в осенний лес</dc:title>
  <dc:creator>Пользователь</dc:creator>
  <cp:lastModifiedBy>Пользователь</cp:lastModifiedBy>
  <cp:revision>191</cp:revision>
  <dcterms:created xsi:type="dcterms:W3CDTF">2018-12-17T13:52:19Z</dcterms:created>
  <dcterms:modified xsi:type="dcterms:W3CDTF">2023-11-15T10:06:32Z</dcterms:modified>
</cp:coreProperties>
</file>